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32"/>
  </p:notesMasterIdLst>
  <p:sldIdLst>
    <p:sldId id="264" r:id="rId4"/>
    <p:sldId id="285" r:id="rId5"/>
    <p:sldId id="286" r:id="rId6"/>
    <p:sldId id="284" r:id="rId7"/>
    <p:sldId id="283" r:id="rId8"/>
    <p:sldId id="281" r:id="rId9"/>
    <p:sldId id="282" r:id="rId10"/>
    <p:sldId id="287" r:id="rId11"/>
    <p:sldId id="268" r:id="rId12"/>
    <p:sldId id="269" r:id="rId13"/>
    <p:sldId id="270" r:id="rId14"/>
    <p:sldId id="271" r:id="rId15"/>
    <p:sldId id="272" r:id="rId16"/>
    <p:sldId id="265" r:id="rId17"/>
    <p:sldId id="273" r:id="rId18"/>
    <p:sldId id="274" r:id="rId19"/>
    <p:sldId id="275" r:id="rId20"/>
    <p:sldId id="276" r:id="rId21"/>
    <p:sldId id="277" r:id="rId22"/>
    <p:sldId id="278" r:id="rId23"/>
    <p:sldId id="266" r:id="rId24"/>
    <p:sldId id="257" r:id="rId25"/>
    <p:sldId id="258" r:id="rId26"/>
    <p:sldId id="259" r:id="rId27"/>
    <p:sldId id="260" r:id="rId28"/>
    <p:sldId id="261" r:id="rId29"/>
    <p:sldId id="262" r:id="rId30"/>
    <p:sldId id="26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4D634-9F3F-4F0F-9E54-D32A57445F54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A5E58-60A5-4FB5-BE51-0AD89742F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2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722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515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 smtClean="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28FD55C5-169D-4F84-AD2F-96C1EEE222E9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0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57C9-A17F-4B24-BE78-E877FDEABE4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85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5F37D-E9D5-4CC5-9DBC-3C2BF9EA70D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01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5639F218-3360-439E-83B5-10821EF0F086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59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0A5736A3-3922-4C0B-BE13-B1F83FD4BB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953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EDA34-0ED4-496E-B533-99010E54FB75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435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C078-45FF-4181-BA16-140AABAA26B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279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D66F9-A3DD-47DB-B38C-D7345D1290F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89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2E41-5795-4DA1-9074-4AECA7937FBE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17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39B50-1C85-40AC-8281-E60392F0533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581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6AECA-BD9E-4B89-B91A-FC8F840BD1BD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60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E9C77921-1567-4E63-9ED1-F9269FACC2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411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4E6F-E2F5-4976-B113-BF5FC179677A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3008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68D0-F1D9-4E44-850B-897B48628700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475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E8689-0CCD-4BC4-9740-3239B7773942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16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i="1" baseline="0">
                <a:solidFill>
                  <a:srgbClr val="FFFF99"/>
                </a:solidFill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2"/>
                </a:solidFill>
                <a:latin typeface="Lucida Calligraphy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172201"/>
            <a:ext cx="2844800" cy="365125"/>
          </a:xfrm>
        </p:spPr>
        <p:txBody>
          <a:bodyPr/>
          <a:lstStyle>
            <a:lvl1pPr>
              <a:defRPr sz="1600" baseline="0">
                <a:solidFill>
                  <a:schemeClr val="bg2"/>
                </a:solidFill>
                <a:latin typeface="Brush Script MT" pitchFamily="66" charset="0"/>
              </a:defRPr>
            </a:lvl1pPr>
          </a:lstStyle>
          <a:p>
            <a:pPr>
              <a:defRPr/>
            </a:pPr>
            <a:endParaRPr lang="en-US">
              <a:solidFill>
                <a:srgbClr val="EEECE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172201"/>
            <a:ext cx="3860800" cy="365125"/>
          </a:xfrm>
        </p:spPr>
        <p:txBody>
          <a:bodyPr/>
          <a:lstStyle>
            <a:lvl1pPr marL="0" algn="ctr" defTabSz="914400" rtl="0" eaLnBrk="1" latinLnBrk="0" hangingPunct="1">
              <a:defRPr lang="en-US" sz="1600" kern="1200" baseline="0">
                <a:solidFill>
                  <a:schemeClr val="bg2"/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>
              <a:solidFill>
                <a:srgbClr val="EEECE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172201"/>
            <a:ext cx="2844800" cy="365125"/>
          </a:xfrm>
        </p:spPr>
        <p:txBody>
          <a:bodyPr/>
          <a:lstStyle>
            <a:lvl1pPr>
              <a:defRPr sz="1600" smtClean="0">
                <a:solidFill>
                  <a:schemeClr val="bg2"/>
                </a:solidFill>
                <a:latin typeface="Brush Script MT" panose="03060802040406070304" pitchFamily="66" charset="0"/>
              </a:defRPr>
            </a:lvl1pPr>
          </a:lstStyle>
          <a:p>
            <a:pPr>
              <a:defRPr/>
            </a:pPr>
            <a:fld id="{13E9147C-69F8-4F89-8776-41CBFB9324F3}" type="slidenum">
              <a:rPr lang="en-US" altLang="en-US">
                <a:solidFill>
                  <a:srgbClr val="EEECE1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3500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Local Settings\Temporary Internet Files\Content.IE5\STEB01UR\MCj0434823000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4400" y="6096000"/>
            <a:ext cx="81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63200" y="6248401"/>
            <a:ext cx="1320800" cy="365125"/>
          </a:xfrm>
        </p:spPr>
        <p:txBody>
          <a:bodyPr/>
          <a:lstStyle>
            <a:lvl1pPr>
              <a:defRPr b="1" smtClean="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fld id="{1B54EB66-89F0-474A-BA4F-6EDB1D0E1D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2679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92E30-0163-45FD-949E-2F9956DADB0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90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8E12B-F4C0-446E-BCF6-C88E6D832ED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3072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09BFC-3AB2-4509-9402-98336FDEE08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646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E72AA-3B06-46D8-9493-A5FFBEB826A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945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FFDB6-E94F-44F8-87BE-8DBB9A9DA09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4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DC341-5A19-476D-B358-5F8B730A6B5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0162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0855-9681-4234-9259-9146A9A0F517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8938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E95BB-C882-43EA-BCBD-A65D68D3B9FD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1519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EB33D-621F-42BD-AE8B-97FD96AFCCDD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3623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00DD4-0A56-435C-961E-C4A528E0B9F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64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AF332-0B22-4E54-96A4-75F2E1B32515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37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B9B6-862A-4595-8ED8-B7FE2B1ACE95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76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A8C37-0D35-4012-920F-68D9AD16DB3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67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32F46-836F-426A-926D-F5E6E09BA9A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48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7ABE-8BDC-49D0-91DF-8DBCCEF00A03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56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29181-FA52-4A87-9DED-69EB14BAD6B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48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F2134D-3325-40E0-82E5-B66BD5020E60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1591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7485BB-E5C3-4AA1-8A82-62D952255A53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261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82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2000" y="6229350"/>
            <a:ext cx="12700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5600" y="6248401"/>
            <a:ext cx="223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840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840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4C1EC6-A6BA-4337-B68E-31C35D497095}" type="slidenum">
              <a:rPr lang="en-US" altLang="en-US">
                <a:solidFill>
                  <a:prstClr val="white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pic>
        <p:nvPicPr>
          <p:cNvPr id="1032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05600"/>
            <a:ext cx="1219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076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800" y="1"/>
            <a:ext cx="203200" cy="676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6248400"/>
            <a:ext cx="1384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867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4400" b="1" i="1" kern="1200" dirty="0">
          <a:solidFill>
            <a:srgbClr val="FFFF99"/>
          </a:solidFill>
          <a:latin typeface="Comic Sans MS" pitchFamily="66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 i="1">
          <a:solidFill>
            <a:srgbClr val="FFFF99"/>
          </a:solidFill>
          <a:latin typeface="Comic Sans MS" pitchFamily="66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0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800" kern="1200">
          <a:solidFill>
            <a:srgbClr val="F2F2F2"/>
          </a:solidFill>
          <a:latin typeface="Brush Script MT" pitchFamily="66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week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C341-5A19-476D-B358-5F8B730A6B5F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557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057400" y="23813"/>
            <a:ext cx="8229600" cy="1143000"/>
          </a:xfrm>
        </p:spPr>
        <p:txBody>
          <a:bodyPr/>
          <a:lstStyle/>
          <a:p>
            <a:r>
              <a:rPr altLang="en-US" smtClean="0"/>
              <a:t>Math Corner-Tuesday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866900" y="914400"/>
            <a:ext cx="8610600" cy="22098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800" b="1" dirty="0">
                <a:latin typeface="Arial Black" pitchFamily="34" charset="0"/>
                <a:cs typeface="Arial" charset="0"/>
              </a:rPr>
              <a:t>Using the shape your teacher has given you…</a:t>
            </a:r>
          </a:p>
          <a:p>
            <a:pPr marL="514350" indent="-514350" algn="ctr">
              <a:buFont typeface="Arial" charset="0"/>
              <a:buAutoNum type="arabicPeriod"/>
              <a:defRPr/>
            </a:pPr>
            <a:r>
              <a:rPr lang="en-US" sz="2800" dirty="0">
                <a:latin typeface="Arial Black" pitchFamily="34" charset="0"/>
                <a:cs typeface="Arial" charset="0"/>
              </a:rPr>
              <a:t>Figure out a way to cut your shape in half to create two new shapes.</a:t>
            </a:r>
          </a:p>
          <a:p>
            <a:pPr marL="514350" indent="-514350" algn="ctr">
              <a:buFont typeface="Arial" charset="0"/>
              <a:buAutoNum type="arabicPeriod"/>
              <a:defRPr/>
            </a:pPr>
            <a:r>
              <a:rPr lang="en-US" sz="2800" dirty="0">
                <a:latin typeface="Arial Black" pitchFamily="34" charset="0"/>
                <a:cs typeface="Arial" charset="0"/>
              </a:rPr>
              <a:t>Draw and label your new shapes.</a:t>
            </a:r>
          </a:p>
          <a:p>
            <a:pPr marL="514350" indent="-514350" algn="ctr">
              <a:buFont typeface="Arial" charset="0"/>
              <a:buAutoNum type="arabicPeriod"/>
              <a:defRPr/>
            </a:pPr>
            <a:r>
              <a:rPr lang="en-US" sz="2800" i="1" dirty="0">
                <a:latin typeface="Arial Black" pitchFamily="34" charset="0"/>
                <a:cs typeface="Arial" charset="0"/>
              </a:rPr>
              <a:t>Extension…Could you create new shapes from your original shape if you cut it in thirds or fourths?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686472-9117-44A5-BB32-F3499D24BCBA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4724400"/>
            <a:ext cx="77724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i="1" u="sng" dirty="0" smtClean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 </a:t>
            </a:r>
            <a:endParaRPr lang="en-US" i="1" dirty="0">
              <a:solidFill>
                <a:prstClr val="white"/>
              </a:solidFill>
              <a:latin typeface="Comic Sans MS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862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383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Corner-Wednesday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Rectangle 25"/>
          <p:cNvSpPr>
            <a:spLocks noChangeArrowheads="1"/>
          </p:cNvSpPr>
          <p:nvPr/>
        </p:nvSpPr>
        <p:spPr bwMode="auto">
          <a:xfrm>
            <a:off x="9880600" y="1951038"/>
            <a:ext cx="1828800" cy="1676400"/>
          </a:xfrm>
          <a:prstGeom prst="rect">
            <a:avLst/>
          </a:prstGeom>
          <a:solidFill>
            <a:srgbClr val="FF6600"/>
          </a:solidFill>
          <a:ln w="635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Text Box 27"/>
          <p:cNvSpPr txBox="1">
            <a:spLocks noChangeArrowheads="1"/>
          </p:cNvSpPr>
          <p:nvPr/>
        </p:nvSpPr>
        <p:spPr bwMode="auto">
          <a:xfrm>
            <a:off x="1938338" y="1219200"/>
            <a:ext cx="8458200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 dirty="0">
                <a:solidFill>
                  <a:prstClr val="white"/>
                </a:solidFill>
                <a:latin typeface="Comic Sans MS" panose="030F0702030302020204" pitchFamily="66" charset="0"/>
              </a:rPr>
              <a:t>What are two different names for this shape?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 dirty="0">
                <a:solidFill>
                  <a:prstClr val="white"/>
                </a:solidFill>
                <a:latin typeface="Comic Sans MS" panose="030F0702030302020204" pitchFamily="66" charset="0"/>
              </a:rPr>
              <a:t>How many different ways can you cut this shape into fractional parts to make new shapes?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 dirty="0">
                <a:solidFill>
                  <a:prstClr val="white"/>
                </a:solidFill>
                <a:latin typeface="Comic Sans MS" panose="030F0702030302020204" pitchFamily="66" charset="0"/>
              </a:rPr>
              <a:t>Draw  and label the new shapes AND their fractional parts.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 dirty="0">
                <a:solidFill>
                  <a:prstClr val="white"/>
                </a:solidFill>
                <a:latin typeface="Comic Sans MS" panose="030F0702030302020204" pitchFamily="66" charset="0"/>
              </a:rPr>
              <a:t>Extension (solve 2 ways): How many sides are there on 14 of this shape?</a:t>
            </a:r>
          </a:p>
        </p:txBody>
      </p:sp>
    </p:spTree>
    <p:extLst>
      <p:ext uri="{BB962C8B-B14F-4D97-AF65-F5344CB8AC3E}">
        <p14:creationId xmlns:p14="http://schemas.microsoft.com/office/powerpoint/2010/main" val="30653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20526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Corner-Thursday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8196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Text Box 27"/>
          <p:cNvSpPr txBox="1">
            <a:spLocks noChangeArrowheads="1"/>
          </p:cNvSpPr>
          <p:nvPr/>
        </p:nvSpPr>
        <p:spPr bwMode="auto">
          <a:xfrm>
            <a:off x="1965325" y="914400"/>
            <a:ext cx="8458200" cy="375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What is this shape called?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How many different ways can you cut this shape into fractional parts to make new shapes?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Draw  and label the new shapes.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Extension (solve 2 ways): How many sides are there on 23 of this shape?</a:t>
            </a:r>
          </a:p>
        </p:txBody>
      </p:sp>
      <p:pic>
        <p:nvPicPr>
          <p:cNvPr id="8198" name="Picture 2" descr="C:\Documents and Settings\christinafreeman\Local Settings\Temporary Internet Files\Content.IE5\TJBNMQFD\MC9000480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9565" y="3365502"/>
            <a:ext cx="1814513" cy="237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899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2052638" y="1905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Corner-Friday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9220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27"/>
          <p:cNvSpPr txBox="1">
            <a:spLocks noChangeArrowheads="1"/>
          </p:cNvSpPr>
          <p:nvPr/>
        </p:nvSpPr>
        <p:spPr bwMode="auto">
          <a:xfrm>
            <a:off x="1970088" y="914400"/>
            <a:ext cx="845820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What is this shape called?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How many different ways can you cut this shape into fractional parts to make new shapes?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Draw  and label the new shapes.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Extension (solve 2 ways): How many sides are there </a:t>
            </a:r>
            <a:r>
              <a:rPr lang="en-US" sz="2800" i="1">
                <a:solidFill>
                  <a:prstClr val="white"/>
                </a:solidFill>
                <a:latin typeface="Comic Sans MS" pitchFamily="66" charset="0"/>
              </a:rPr>
              <a:t>on 45 of </a:t>
            </a: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this shape?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2800" i="1" dirty="0">
              <a:solidFill>
                <a:prstClr val="white"/>
              </a:solidFill>
              <a:latin typeface="Comic Sans MS" pitchFamily="66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3500" i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pic>
        <p:nvPicPr>
          <p:cNvPr id="9222" name="Picture 2" descr="C:\Documents and Settings\christinafreeman\Local Settings\Temporary Internet Files\Content.IE5\2L1G1D9G\MC9000480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1" y="4191001"/>
            <a:ext cx="1546225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229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week 3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C341-5A19-476D-B358-5F8B730A6B5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951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Note to Teacher…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latin typeface="Antique Olive" pitchFamily="34" charset="0"/>
              </a:rPr>
              <a:t>Please give your students a pattern block to complete day 1.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5A54C8-131C-4BFD-8C86-8E34AA37790F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6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057400" y="23813"/>
            <a:ext cx="8229600" cy="1143000"/>
          </a:xfrm>
        </p:spPr>
        <p:txBody>
          <a:bodyPr/>
          <a:lstStyle/>
          <a:p>
            <a:r>
              <a:rPr altLang="en-US" smtClean="0"/>
              <a:t>Math Corner-Monday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866900" y="914400"/>
            <a:ext cx="8610600" cy="22098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800" b="1" dirty="0">
                <a:latin typeface="Arial Black" pitchFamily="34" charset="0"/>
                <a:cs typeface="Arial" charset="0"/>
              </a:rPr>
              <a:t>Using the shape your teacher has given you…</a:t>
            </a:r>
          </a:p>
          <a:p>
            <a:pPr marL="514350" indent="-514350" algn="ctr">
              <a:buFont typeface="Arial" charset="0"/>
              <a:buAutoNum type="arabicPeriod"/>
              <a:defRPr/>
            </a:pPr>
            <a:r>
              <a:rPr lang="en-US" sz="2800" dirty="0">
                <a:latin typeface="Arial Black" pitchFamily="34" charset="0"/>
                <a:cs typeface="Arial" charset="0"/>
              </a:rPr>
              <a:t>Figure out a way to cut your shape in half to create two new shapes.</a:t>
            </a:r>
          </a:p>
          <a:p>
            <a:pPr marL="514350" indent="-514350" algn="ctr">
              <a:buFont typeface="Arial" charset="0"/>
              <a:buAutoNum type="arabicPeriod"/>
              <a:defRPr/>
            </a:pPr>
            <a:r>
              <a:rPr lang="en-US" sz="2800" dirty="0">
                <a:latin typeface="Arial Black" pitchFamily="34" charset="0"/>
                <a:cs typeface="Arial" charset="0"/>
              </a:rPr>
              <a:t>Draw and label your new shapes.</a:t>
            </a:r>
          </a:p>
          <a:p>
            <a:pPr marL="514350" indent="-514350" algn="ctr">
              <a:buFont typeface="Arial" charset="0"/>
              <a:buAutoNum type="arabicPeriod"/>
              <a:defRPr/>
            </a:pPr>
            <a:r>
              <a:rPr lang="en-US" sz="2800" i="1" dirty="0">
                <a:latin typeface="Arial Black" pitchFamily="34" charset="0"/>
                <a:cs typeface="Arial" charset="0"/>
              </a:rPr>
              <a:t>Extension…Could you create new shapes from your original shape if you cut it in thirds or fourths?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958BA2-7277-44C3-B37C-40B4E8FF1BCF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5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383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Corner-Tuesday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Text Box 27"/>
          <p:cNvSpPr txBox="1">
            <a:spLocks noChangeArrowheads="1"/>
          </p:cNvSpPr>
          <p:nvPr/>
        </p:nvSpPr>
        <p:spPr bwMode="auto">
          <a:xfrm>
            <a:off x="1938338" y="1219200"/>
            <a:ext cx="8458200" cy="4186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Draw a trapezoid.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How many different ways can you cut this shape into fractional parts to make new shapes?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Draw  and label the new shapes AND their fractional parts.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Extension (solve 2 ways): How many sides are there on 20 of this shape?</a:t>
            </a:r>
          </a:p>
        </p:txBody>
      </p:sp>
    </p:spTree>
    <p:extLst>
      <p:ext uri="{BB962C8B-B14F-4D97-AF65-F5344CB8AC3E}">
        <p14:creationId xmlns:p14="http://schemas.microsoft.com/office/powerpoint/2010/main" val="303259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20526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Corner-Wednesday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8196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197" name="Text Box 27"/>
          <p:cNvSpPr txBox="1">
            <a:spLocks noChangeArrowheads="1"/>
          </p:cNvSpPr>
          <p:nvPr/>
        </p:nvSpPr>
        <p:spPr bwMode="auto">
          <a:xfrm>
            <a:off x="1965325" y="990600"/>
            <a:ext cx="8458200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Draw a rhombus.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What other shape category is a rhombus?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How many different ways can you cut this shape into fractional parts to make new shapes?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Draw  and label the new shapes.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Extension (solve 2 ways): How many sides are there on 45 of this shape?</a:t>
            </a:r>
          </a:p>
        </p:txBody>
      </p:sp>
    </p:spTree>
    <p:extLst>
      <p:ext uri="{BB962C8B-B14F-4D97-AF65-F5344CB8AC3E}">
        <p14:creationId xmlns:p14="http://schemas.microsoft.com/office/powerpoint/2010/main" val="219737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 idx="4294967295"/>
          </p:nvPr>
        </p:nvSpPr>
        <p:spPr>
          <a:xfrm>
            <a:off x="2052638" y="1905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 Thursday</a:t>
            </a:r>
          </a:p>
        </p:txBody>
      </p:sp>
      <p:sp>
        <p:nvSpPr>
          <p:cNvPr id="9219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9220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27"/>
          <p:cNvSpPr txBox="1">
            <a:spLocks noChangeArrowheads="1"/>
          </p:cNvSpPr>
          <p:nvPr/>
        </p:nvSpPr>
        <p:spPr bwMode="auto">
          <a:xfrm>
            <a:off x="1970088" y="914400"/>
            <a:ext cx="8458200" cy="520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What is this shape called?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How many different ways can you cut this shape into fractional parts to make new shapes?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Draw  and label the new shapes.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AutoNum type="arabicPeriod"/>
              <a:defRPr/>
            </a:pPr>
            <a:r>
              <a:rPr lang="en-US" sz="2800" i="1" dirty="0">
                <a:solidFill>
                  <a:prstClr val="white"/>
                </a:solidFill>
                <a:latin typeface="Comic Sans MS" pitchFamily="66" charset="0"/>
              </a:rPr>
              <a:t>Extension (solve 2 ways): How many sides are there on 38 of this shape?</a:t>
            </a: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2800" i="1" dirty="0">
              <a:solidFill>
                <a:prstClr val="white"/>
              </a:solidFill>
              <a:latin typeface="Comic Sans MS" pitchFamily="66" charset="0"/>
            </a:endParaRPr>
          </a:p>
          <a:p>
            <a:pPr marL="0" indent="0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endParaRPr lang="en-US" sz="3500" i="1" dirty="0">
              <a:solidFill>
                <a:prstClr val="white"/>
              </a:solidFill>
              <a:latin typeface="Comic Sans MS" pitchFamily="66" charset="0"/>
            </a:endParaRPr>
          </a:p>
        </p:txBody>
      </p:sp>
      <p:pic>
        <p:nvPicPr>
          <p:cNvPr id="9222" name="Picture 8" descr="C:\Documents and Settings\christinafreeman\Local Settings\Temporary Internet Files\Content.IE5\U7O3EWZJ\MC9000480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4343400"/>
            <a:ext cx="293687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225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383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Corner-</a:t>
            </a:r>
            <a:r>
              <a:rPr altLang="en-US" dirty="0" smtClean="0"/>
              <a:t>Mon</a:t>
            </a:r>
            <a:r>
              <a:rPr altLang="en-US" dirty="0" smtClean="0"/>
              <a:t>day</a:t>
            </a:r>
            <a:endParaRPr altLang="en-US" dirty="0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 dirty="0">
                <a:latin typeface="Comic Sans MS" panose="030F0702030302020204" pitchFamily="66" charset="0"/>
              </a:rPr>
              <a:t>	</a:t>
            </a:r>
            <a:endParaRPr lang="en-US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4" name="Text Box 27"/>
          <p:cNvSpPr txBox="1">
            <a:spLocks noChangeArrowheads="1"/>
          </p:cNvSpPr>
          <p:nvPr/>
        </p:nvSpPr>
        <p:spPr bwMode="auto">
          <a:xfrm>
            <a:off x="1938338" y="1219200"/>
            <a:ext cx="84582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Tori</a:t>
            </a:r>
            <a:r>
              <a:rPr kumimoji="0" lang="en-US" altLang="en-US" sz="28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wants to buy a rug for her bedroom.  If her room has an area of 70 square feet, she should look for a rug that is 10 feet long.  How wide should the rug be for her bedroom.  How do you know? Explain your reasoning.</a:t>
            </a: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739" y="3556077"/>
            <a:ext cx="4126580" cy="2771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99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>
          <a:xfrm>
            <a:off x="2052638" y="1905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Corner-Friday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10244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Text Box 27"/>
          <p:cNvSpPr txBox="1">
            <a:spLocks noChangeArrowheads="1"/>
          </p:cNvSpPr>
          <p:nvPr/>
        </p:nvSpPr>
        <p:spPr bwMode="auto">
          <a:xfrm>
            <a:off x="1938338" y="914401"/>
            <a:ext cx="8458200" cy="547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(3 minutes) With a partner, go on a scavenger hunt around the classroom.  You will look for real-life objects that are in a plane shape.  (For example: notebook paper - quadrilateral)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Make tallies of the number of each shape you see.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Create two different types of graphs to show your data.  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800" i="1">
                <a:solidFill>
                  <a:prstClr val="white"/>
                </a:solidFill>
                <a:latin typeface="Comic Sans MS" panose="030F0702030302020204" pitchFamily="66" charset="0"/>
              </a:rPr>
              <a:t>Write four questions that can be answered using your graphs.  Each question should use a different operation.</a:t>
            </a:r>
          </a:p>
        </p:txBody>
      </p:sp>
    </p:spTree>
    <p:extLst>
      <p:ext uri="{BB962C8B-B14F-4D97-AF65-F5344CB8AC3E}">
        <p14:creationId xmlns:p14="http://schemas.microsoft.com/office/powerpoint/2010/main" val="33863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week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C341-5A19-476D-B358-5F8B730A6B5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21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1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Note to Teacher…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Antique Olive" pitchFamily="34" charset="0"/>
              </a:rPr>
              <a:t>Please give your students a handful of pattern blocks to complete day 1.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1F2AAD-E72E-46F8-AEC0-A11D37244D7E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92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dirty="0" smtClean="0"/>
              <a:t>Math </a:t>
            </a:r>
            <a:r>
              <a:rPr altLang="en-US" dirty="0" smtClean="0"/>
              <a:t>Corner-Monday</a:t>
            </a:r>
            <a:endParaRPr alt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590800" y="1371600"/>
            <a:ext cx="7543800" cy="22098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2800">
                <a:latin typeface="Arial Black" panose="020B0A04020102020204" pitchFamily="34" charset="0"/>
              </a:rPr>
              <a:t>Using the shapes your teacher has given you , create a Venn-Diagram and sort them.  You can use any rules of your choice for your Venn-Diagram.  Explain your Venn to a neighbor or the class.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3C5994-A498-4535-A605-F2CF9838E99E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r>
              <a:rPr altLang="en-US" dirty="0" smtClean="0"/>
              <a:t>Math </a:t>
            </a:r>
            <a:r>
              <a:rPr altLang="en-US" dirty="0" smtClean="0"/>
              <a:t>Corner-</a:t>
            </a:r>
            <a:r>
              <a:rPr altLang="en-US" dirty="0" smtClean="0"/>
              <a:t>Tu</a:t>
            </a:r>
            <a:r>
              <a:rPr altLang="en-US" dirty="0" smtClean="0"/>
              <a:t>esday</a:t>
            </a:r>
            <a:endParaRPr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990601"/>
            <a:ext cx="8686800" cy="452596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400" i="1" dirty="0">
                <a:latin typeface="Bookman Old Style" pitchFamily="18" charset="0"/>
              </a:rPr>
              <a:t>EQ: What are the properties of a quadrilateral?  Can you name at least two quadrilaterals?</a:t>
            </a:r>
          </a:p>
          <a:p>
            <a:pPr marL="0" indent="0">
              <a:buNone/>
              <a:defRPr/>
            </a:pPr>
            <a:endParaRPr lang="en-US" sz="700" dirty="0">
              <a:latin typeface="Bookman Old Style" pitchFamily="18" charset="0"/>
            </a:endParaRP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sz="2400" dirty="0">
                <a:latin typeface="Bookman Old Style" pitchFamily="18" charset="0"/>
              </a:rPr>
              <a:t>Draw and label a SQUARE.  Name at least three things at home or school that are in this shape. 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sz="2400" dirty="0">
                <a:latin typeface="Bookman Old Style" pitchFamily="18" charset="0"/>
              </a:rPr>
              <a:t>Draw and label a RECTANGLE.  Name at least three things at home or school that are in this shape.</a:t>
            </a:r>
          </a:p>
          <a:p>
            <a:pPr marL="514350" indent="-514350">
              <a:buFont typeface="Arial" charset="0"/>
              <a:buAutoNum type="arabicPeriod"/>
              <a:defRPr/>
            </a:pPr>
            <a:endParaRPr lang="en-US" sz="1000" dirty="0">
              <a:latin typeface="Bookman Old Style" pitchFamily="18" charset="0"/>
            </a:endParaRPr>
          </a:p>
          <a:p>
            <a:pPr marL="0" indent="0">
              <a:buNone/>
              <a:defRPr/>
            </a:pPr>
            <a:r>
              <a:rPr lang="en-US" sz="2400" dirty="0">
                <a:latin typeface="Bookman Old Style" pitchFamily="18" charset="0"/>
              </a:rPr>
              <a:t>CHALLENGE!  </a:t>
            </a:r>
          </a:p>
          <a:p>
            <a:pPr marL="0" indent="0">
              <a:buNone/>
              <a:defRPr/>
            </a:pPr>
            <a:r>
              <a:rPr lang="en-US" sz="2400" dirty="0">
                <a:latin typeface="Bookman Old Style" pitchFamily="18" charset="0"/>
              </a:rPr>
              <a:t>Think of other quadrilaterals that are NOT squares or rectangles.  Name them and draw them!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2D7BA0-DFB9-49C4-95F2-C4E622EA9733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79600" y="5029200"/>
            <a:ext cx="8382000" cy="1708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i="1" u="sng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Number Talk!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IN YOUR MIND (not on paper), solve these problems.  When you know the answer, QUIETLY give a thumbs up.  Try to think of more than one way to find each answer.  Be ready to share your strategy!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90 - 23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60 - 45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50  - 17</a:t>
            </a:r>
          </a:p>
        </p:txBody>
      </p:sp>
    </p:spTree>
    <p:extLst>
      <p:ext uri="{BB962C8B-B14F-4D97-AF65-F5344CB8AC3E}">
        <p14:creationId xmlns:p14="http://schemas.microsoft.com/office/powerpoint/2010/main" val="211930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 idx="4294967295"/>
          </p:nvPr>
        </p:nvSpPr>
        <p:spPr>
          <a:xfrm>
            <a:off x="1941513" y="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Corner-</a:t>
            </a:r>
            <a:r>
              <a:rPr altLang="en-US" dirty="0" smtClean="0"/>
              <a:t>Wedne</a:t>
            </a:r>
            <a:r>
              <a:rPr altLang="en-US" dirty="0" smtClean="0"/>
              <a:t>sday</a:t>
            </a:r>
            <a:endParaRPr altLang="en-US" dirty="0" smtClean="0"/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1690689" y="838201"/>
            <a:ext cx="8759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200" i="1">
                <a:solidFill>
                  <a:prstClr val="black"/>
                </a:solidFill>
                <a:latin typeface="Bookman Old Style" panose="02050604050505020204" pitchFamily="18" charset="0"/>
              </a:rPr>
              <a:t>Create and complete the chart below and share with a friend…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22600" y="1223963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Plane Shape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Attributes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Picture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Rectangle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Pentagon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Square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Trapezoid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Hexagon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Rhombus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Quadrilaterals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Circle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879600" y="5029200"/>
            <a:ext cx="8382000" cy="1708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i="1" u="sng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Number Talk!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IN YOUR MIND (not on paper), solve these problems.  When you know the answer, QUIETLY give a thumbs up.  Try to think of more than one way to find each answer.  Be ready to share your strategy! 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45 + 45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45 + 75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500" i="1" dirty="0">
                <a:solidFill>
                  <a:prstClr val="white"/>
                </a:solidFill>
                <a:latin typeface="Comic Sans MS" pitchFamily="66" charset="0"/>
                <a:cs typeface="Arial" charset="0"/>
              </a:rPr>
              <a:t>45 + 95</a:t>
            </a:r>
          </a:p>
        </p:txBody>
      </p:sp>
    </p:spTree>
    <p:extLst>
      <p:ext uri="{BB962C8B-B14F-4D97-AF65-F5344CB8AC3E}">
        <p14:creationId xmlns:p14="http://schemas.microsoft.com/office/powerpoint/2010/main" val="7296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altLang="en-US" dirty="0" smtClean="0"/>
              <a:t>Math </a:t>
            </a:r>
            <a:r>
              <a:rPr altLang="en-US" dirty="0" smtClean="0"/>
              <a:t>Corner-</a:t>
            </a:r>
            <a:r>
              <a:rPr altLang="en-US" dirty="0" smtClean="0"/>
              <a:t>Thurs</a:t>
            </a:r>
            <a:r>
              <a:rPr altLang="en-US" dirty="0" smtClean="0"/>
              <a:t>day</a:t>
            </a:r>
            <a:endParaRPr altLang="en-US" dirty="0" smtClean="0"/>
          </a:p>
        </p:txBody>
      </p:sp>
      <p:sp>
        <p:nvSpPr>
          <p:cNvPr id="10243" name="Rectangle 33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35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Rectangle 3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Rectangle 3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7" name="Rectangle 4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8" name="Rectangle 46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49" name="Rectangle 48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Rectangle 50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Rectangle 52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2" name="Rectangle 54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3" name="Rectangle 57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4" name="Rectangle 59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5" name="Rectangle 61"/>
          <p:cNvSpPr>
            <a:spLocks noChangeArrowheads="1"/>
          </p:cNvSpPr>
          <p:nvPr/>
        </p:nvSpPr>
        <p:spPr bwMode="auto">
          <a:xfrm>
            <a:off x="4329114" y="2470150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10256" name="Rectangle 181"/>
          <p:cNvSpPr>
            <a:spLocks noChangeArrowheads="1"/>
          </p:cNvSpPr>
          <p:nvPr/>
        </p:nvSpPr>
        <p:spPr bwMode="auto">
          <a:xfrm>
            <a:off x="1828800" y="3275013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54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0257" name="Rectangle 3"/>
          <p:cNvSpPr>
            <a:spLocks/>
          </p:cNvSpPr>
          <p:nvPr/>
        </p:nvSpPr>
        <p:spPr bwMode="auto">
          <a:xfrm>
            <a:off x="2133600" y="17526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3600">
              <a:latin typeface="Comic Sans MS" panose="030F0702030302020204" pitchFamily="66" charset="0"/>
            </a:endParaRP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</a:endParaRPr>
          </a:p>
          <a:p>
            <a:pPr fontAlgn="base">
              <a:spcAft>
                <a:spcPct val="0"/>
              </a:spcAft>
              <a:buFont typeface="Arial" panose="020B0604020202020204" pitchFamily="34" charset="0"/>
              <a:buNone/>
            </a:pPr>
            <a:endParaRPr lang="en-US" altLang="en-US" sz="4800">
              <a:latin typeface="Comic Sans MS" panose="030F0702030302020204" pitchFamily="66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2286000" y="1447800"/>
          <a:ext cx="7162800" cy="3475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448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Solid Shape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Attributes</a:t>
                      </a:r>
                    </a:p>
                    <a:p>
                      <a:r>
                        <a:rPr lang="en-US" sz="1800" dirty="0" smtClean="0"/>
                        <a:t>(faces,</a:t>
                      </a:r>
                      <a:r>
                        <a:rPr lang="en-US" sz="1800" baseline="0" dirty="0" smtClean="0"/>
                        <a:t> face shapes)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Picture</a:t>
                      </a:r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Real</a:t>
                      </a:r>
                      <a:r>
                        <a:rPr lang="en-US" sz="1800" baseline="0" dirty="0" smtClean="0"/>
                        <a:t>-Life Examples</a:t>
                      </a:r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0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Rectangular</a:t>
                      </a:r>
                      <a:r>
                        <a:rPr lang="en-US" sz="1800" baseline="0" dirty="0" smtClean="0"/>
                        <a:t> Prism</a:t>
                      </a:r>
                    </a:p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0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Cube</a:t>
                      </a:r>
                    </a:p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0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Cone</a:t>
                      </a:r>
                    </a:p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013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Cylinders</a:t>
                      </a:r>
                    </a:p>
                    <a:p>
                      <a:endParaRPr lang="en-US" sz="1800" dirty="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4" marB="4572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674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Let’s Review!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Read each question carefully and choose the best answer choice.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must show your math thinking for each question. 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You have 10 minutes, so use your time wisely.  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E556AA-4F68-4FC9-92B2-D3FF044DFD76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373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905000" y="609601"/>
          <a:ext cx="8229600" cy="566896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8020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dirty="0" smtClean="0"/>
                        <a:t>If 7 third grade students read 3 books each,</a:t>
                      </a:r>
                      <a:r>
                        <a:rPr lang="en-US" sz="1800" baseline="0" dirty="0" smtClean="0"/>
                        <a:t> the total number of books they read would be: 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7 x 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7 + 3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7 - 3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7 ÷ 3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2. It costs Janet $17.95</a:t>
                      </a:r>
                      <a:r>
                        <a:rPr lang="en-US" sz="1800" baseline="0" dirty="0" smtClean="0"/>
                        <a:t> per month for her internet service at home, and $9.95 for her phone service.  ABOUT how much would it cost Janet for these services for 10 months?  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$280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$340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$210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$380</a:t>
                      </a:r>
                      <a:endParaRPr lang="en-US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3.</a:t>
                      </a:r>
                      <a:r>
                        <a:rPr lang="en-US" sz="1800" baseline="0" dirty="0" smtClean="0"/>
                        <a:t> Solve.</a:t>
                      </a:r>
                    </a:p>
                    <a:p>
                      <a:endParaRPr lang="en-US" sz="1800" baseline="0" dirty="0" smtClean="0"/>
                    </a:p>
                    <a:p>
                      <a:pPr algn="ctr"/>
                      <a:r>
                        <a:rPr lang="en-US" sz="1800" baseline="0" dirty="0" smtClean="0"/>
                        <a:t>5 x 12 equals…</a:t>
                      </a:r>
                    </a:p>
                    <a:p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400" baseline="0" dirty="0" smtClean="0"/>
                        <a:t>The total number of books Eduardo read if he read 12 in April and 5 in May.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400" baseline="0" dirty="0" smtClean="0"/>
                        <a:t>The number of doughnuts Emily had left after she bought one dozen and gave 1 to each of her friends.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400" baseline="0" dirty="0" smtClean="0"/>
                        <a:t>The total number of eggs in 5 cartons of 12 eggs each.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400" baseline="0" dirty="0" smtClean="0"/>
                        <a:t>The total number of slices if 5 pizzas are cut into 7 slices each.</a:t>
                      </a:r>
                      <a:endParaRPr lang="en-US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800" dirty="0" smtClean="0"/>
                        <a:t>4.</a:t>
                      </a:r>
                      <a:r>
                        <a:rPr lang="en-US" sz="1800" baseline="0" dirty="0" smtClean="0"/>
                        <a:t> Pablo created the number pattern shown below.</a:t>
                      </a:r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800" i="1" baseline="0" dirty="0" smtClean="0"/>
                        <a:t>4, 7, 10, 13, 16, 19</a:t>
                      </a:r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sz="1800" baseline="0" dirty="0" smtClean="0"/>
                        <a:t>Which of these could be the rule for Pablo’s pattern?</a:t>
                      </a:r>
                    </a:p>
                    <a:p>
                      <a:pPr marL="0" indent="0">
                        <a:buNone/>
                      </a:pPr>
                      <a:endParaRPr lang="en-US" sz="1800" baseline="0" dirty="0" smtClean="0"/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Subtract 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Add 3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Add 4</a:t>
                      </a:r>
                    </a:p>
                    <a:p>
                      <a:pPr marL="342900" indent="-342900">
                        <a:buAutoNum type="alphaUcPeriod"/>
                      </a:pPr>
                      <a:r>
                        <a:rPr lang="en-US" sz="1800" baseline="0" dirty="0" smtClean="0"/>
                        <a:t>Multiply by 2</a:t>
                      </a:r>
                      <a:endParaRPr lang="en-US" sz="1800" dirty="0"/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756">
                <a:tc gridSpan="4">
                  <a:txBody>
                    <a:bodyPr/>
                    <a:lstStyle/>
                    <a:p>
                      <a:r>
                        <a:rPr lang="en-US" sz="1800" b="1" dirty="0" smtClean="0"/>
                        <a:t>Free Response</a:t>
                      </a:r>
                      <a:r>
                        <a:rPr lang="en-US" sz="1800" dirty="0" smtClean="0"/>
                        <a:t>: Alfonso</a:t>
                      </a:r>
                      <a:r>
                        <a:rPr lang="en-US" sz="1800" baseline="0" dirty="0" smtClean="0"/>
                        <a:t> was given the numbers 65, 215, and 477 to add.  He said the sum of these three numbers was 957.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Was this answer reasonable?  Explain your answer. 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800" baseline="0" dirty="0" smtClean="0"/>
                        <a:t>If you needed to quickly estimate, what could your estimate be? </a:t>
                      </a:r>
                      <a:endParaRPr lang="en-US" sz="1800" dirty="0"/>
                    </a:p>
                  </a:txBody>
                  <a:tcPr marT="45717" marB="45717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33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6F360E-8A0C-4C3B-8BEC-AED3A2447749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53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383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Corner-Tuesday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4" name="Text Box 27"/>
          <p:cNvSpPr txBox="1">
            <a:spLocks noChangeArrowheads="1"/>
          </p:cNvSpPr>
          <p:nvPr/>
        </p:nvSpPr>
        <p:spPr bwMode="auto">
          <a:xfrm>
            <a:off x="825910" y="1032387"/>
            <a:ext cx="9570628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white"/>
                </a:solidFill>
                <a:latin typeface="Calibri"/>
                <a:cs typeface="+mn-cs"/>
              </a:rPr>
              <a:t>Jordan bought 9 boxes of pencils. Each box had 6 pencils.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white"/>
              </a:solidFill>
              <a:latin typeface="Calibri"/>
              <a:cs typeface="+mn-c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u="sng" dirty="0">
                <a:solidFill>
                  <a:prstClr val="white"/>
                </a:solidFill>
                <a:latin typeface="Calibri"/>
                <a:cs typeface="+mn-cs"/>
              </a:rPr>
              <a:t>Part A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white"/>
                </a:solidFill>
                <a:latin typeface="Calibri"/>
                <a:cs typeface="+mn-cs"/>
              </a:rPr>
              <a:t>How many pencils did Jordan buy?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white"/>
              </a:solidFill>
              <a:latin typeface="Calibri"/>
              <a:cs typeface="+mn-c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u="sng" dirty="0">
                <a:solidFill>
                  <a:prstClr val="white"/>
                </a:solidFill>
                <a:latin typeface="Calibri"/>
                <a:cs typeface="+mn-cs"/>
              </a:rPr>
              <a:t>Part B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white"/>
                </a:solidFill>
                <a:latin typeface="Calibri"/>
                <a:cs typeface="+mn-cs"/>
              </a:rPr>
              <a:t>Jordan gave 12 pencils to her sister. Jordan then divided the rest of the pencils equally between 7 friends. Write an equation that can be used to find the number of pencils each friend got. Use a letter to stand for the number of pencils each friend got.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400" dirty="0">
              <a:solidFill>
                <a:prstClr val="white"/>
              </a:solidFill>
              <a:latin typeface="Calibri"/>
              <a:cs typeface="+mn-cs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b="1" u="sng" dirty="0">
                <a:solidFill>
                  <a:prstClr val="white"/>
                </a:solidFill>
                <a:latin typeface="Calibri"/>
                <a:cs typeface="+mn-cs"/>
              </a:rPr>
              <a:t>Part C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solidFill>
                  <a:prstClr val="white"/>
                </a:solidFill>
                <a:latin typeface="Calibri"/>
                <a:cs typeface="+mn-cs"/>
              </a:rPr>
              <a:t>How many pencils did each friend get? Show your work or explain your answer.</a:t>
            </a:r>
            <a:endParaRPr lang="en-US" altLang="en-US" sz="2400" b="1" dirty="0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0237" y="87947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9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383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smtClean="0"/>
              <a:t>Math Corner-Wednesday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 dirty="0">
                <a:latin typeface="Comic Sans MS" panose="030F0702030302020204" pitchFamily="66" charset="0"/>
              </a:rPr>
              <a:t>	</a:t>
            </a:r>
            <a:endParaRPr lang="en-US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174" name="Text Box 27"/>
          <p:cNvSpPr txBox="1">
            <a:spLocks noChangeArrowheads="1"/>
          </p:cNvSpPr>
          <p:nvPr/>
        </p:nvSpPr>
        <p:spPr bwMode="auto">
          <a:xfrm>
            <a:off x="1938338" y="1219200"/>
            <a:ext cx="84582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indent="0"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i="1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Dwight is making a tree house with his dad.  They are making the floor 6 feet by 7 feet.  What strategies can you use to find out the area of the floor?  Explain your reasoning.</a:t>
            </a:r>
            <a:endParaRPr lang="en-US" altLang="en-US" sz="2800" i="1" dirty="0">
              <a:solidFill>
                <a:prstClr val="white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0110" y="3160610"/>
            <a:ext cx="3838831" cy="319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12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 idx="4294967295"/>
          </p:nvPr>
        </p:nvSpPr>
        <p:spPr>
          <a:xfrm>
            <a:off x="1938338" y="76200"/>
            <a:ext cx="8229600" cy="1143000"/>
          </a:xfrm>
        </p:spPr>
        <p:txBody>
          <a:bodyPr/>
          <a:lstStyle/>
          <a:p>
            <a:pPr eaLnBrk="1" hangingPunct="1"/>
            <a:r>
              <a:rPr altLang="en-US" dirty="0" smtClean="0"/>
              <a:t>Math Corner-Thursday</a:t>
            </a:r>
          </a:p>
        </p:txBody>
      </p:sp>
      <p:sp>
        <p:nvSpPr>
          <p:cNvPr id="7171" name="Rectangle 3"/>
          <p:cNvSpPr>
            <a:spLocks noGrp="1"/>
          </p:cNvSpPr>
          <p:nvPr>
            <p:ph type="body" idx="4294967295"/>
          </p:nvPr>
        </p:nvSpPr>
        <p:spPr>
          <a:xfrm>
            <a:off x="1963738" y="1219201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4800">
                <a:latin typeface="Comic Sans MS" panose="030F0702030302020204" pitchFamily="66" charset="0"/>
              </a:rPr>
              <a:t>	</a:t>
            </a:r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7172" name="Rectangle 24"/>
          <p:cNvSpPr>
            <a:spLocks noChangeArrowheads="1"/>
          </p:cNvSpPr>
          <p:nvPr/>
        </p:nvSpPr>
        <p:spPr bwMode="auto">
          <a:xfrm>
            <a:off x="2362200" y="1600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4" name="Text Box 27"/>
          <p:cNvSpPr txBox="1">
            <a:spLocks noChangeArrowheads="1"/>
          </p:cNvSpPr>
          <p:nvPr/>
        </p:nvSpPr>
        <p:spPr bwMode="auto">
          <a:xfrm>
            <a:off x="1548580" y="1214284"/>
            <a:ext cx="9806603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14350" indent="-514350"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Cassidy needs</a:t>
            </a:r>
            <a:r>
              <a:rPr kumimoji="0" lang="en-US" altLang="en-US" sz="28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to figure out how much paper to use to cover one wall.  The wall is 8 feet long by 10 feet high.  How many square</a:t>
            </a:r>
            <a:r>
              <a:rPr kumimoji="0" lang="en-US" altLang="en-US" sz="2800" b="0" i="1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 feet of paper will she need?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en-US" altLang="en-US" sz="2800" i="1" baseline="0" dirty="0" smtClean="0">
                <a:solidFill>
                  <a:prstClr val="white"/>
                </a:solidFill>
                <a:latin typeface="Comic Sans MS" panose="030F0702030302020204" pitchFamily="66" charset="0"/>
              </a:rPr>
              <a:t>Explain your thinking.</a:t>
            </a:r>
            <a:endParaRPr kumimoji="0" lang="en-US" alt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345" y="3482182"/>
            <a:ext cx="2619375" cy="232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9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32F46-836F-426A-926D-F5E6E09BA9AF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4776" y="797511"/>
            <a:ext cx="9506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buClr>
                <a:srgbClr val="043988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Teachers… </a:t>
            </a:r>
          </a:p>
          <a:p>
            <a:pPr marL="342900" lvl="0" indent="-342900">
              <a:spcBef>
                <a:spcPct val="20000"/>
              </a:spcBef>
              <a:buClr>
                <a:srgbClr val="043988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PLEASE give students pattern blocks to work with in order to complete these tasks.</a:t>
            </a:r>
          </a:p>
          <a:p>
            <a:pPr lvl="0" algn="ctr">
              <a:spcBef>
                <a:spcPct val="20000"/>
              </a:spcBef>
              <a:buClr>
                <a:srgbClr val="043988"/>
              </a:buClr>
            </a:pPr>
            <a:r>
              <a:rPr lang="en-US" alt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Students…</a:t>
            </a:r>
          </a:p>
          <a:p>
            <a:pPr marL="342900" lvl="0" indent="-342900">
              <a:spcBef>
                <a:spcPct val="20000"/>
              </a:spcBef>
              <a:buClr>
                <a:srgbClr val="043988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Read each question carefully and choose the best answer choice.</a:t>
            </a:r>
          </a:p>
          <a:p>
            <a:pPr marL="342900" lvl="0" indent="-342900">
              <a:spcBef>
                <a:spcPct val="20000"/>
              </a:spcBef>
              <a:buClr>
                <a:srgbClr val="043988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You must show your math thinking for each question. </a:t>
            </a:r>
          </a:p>
          <a:p>
            <a:pPr marL="342900" lvl="0" indent="-342900">
              <a:spcBef>
                <a:spcPct val="20000"/>
              </a:spcBef>
              <a:buClr>
                <a:srgbClr val="043988"/>
              </a:buClr>
              <a:buFont typeface="Wingdings" pitchFamily="2" charset="2"/>
              <a:buChar char="§"/>
            </a:pPr>
            <a:r>
              <a:rPr lang="en-US" altLang="en-US" sz="2800" dirty="0">
                <a:solidFill>
                  <a:schemeClr val="bg1"/>
                </a:solidFill>
                <a:latin typeface="Arial" charset="0"/>
                <a:cs typeface="Arial" charset="0"/>
              </a:rPr>
              <a:t>You have 15 minutes, so use your time wisely.  </a:t>
            </a:r>
          </a:p>
        </p:txBody>
      </p:sp>
    </p:spTree>
    <p:extLst>
      <p:ext uri="{BB962C8B-B14F-4D97-AF65-F5344CB8AC3E}">
        <p14:creationId xmlns:p14="http://schemas.microsoft.com/office/powerpoint/2010/main" val="108387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D32F46-836F-426A-926D-F5E6E09BA9AF}" type="slidenum">
              <a:rPr lang="en-US" alt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prstClr val="white"/>
              </a:solidFill>
            </a:endParaRPr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/>
          </p:nvPr>
        </p:nvGraphicFramePr>
        <p:xfrm>
          <a:off x="1905000" y="381000"/>
          <a:ext cx="8229600" cy="6126468"/>
        </p:xfrm>
        <a:graphic>
          <a:graphicData uri="http://schemas.openxmlformats.org/drawingml/2006/table">
            <a:tbl>
              <a:tblPr firstRow="1" bandRow="1"/>
              <a:tblGrid>
                <a:gridCol w="1905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4802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342900" indent="-342900" algn="l">
                        <a:buFont typeface="Arial" panose="020B0604020202020204" pitchFamily="34" charset="0"/>
                        <a:buAutoNum type="arabicPeriod"/>
                        <a:defRPr/>
                      </a:pPr>
                      <a:r>
                        <a:rPr lang="en-US" sz="1600" b="0" dirty="0" smtClean="0">
                          <a:latin typeface="+mj-lt"/>
                          <a:cs typeface="Arial" charset="0"/>
                        </a:rPr>
                        <a:t>The</a:t>
                      </a:r>
                      <a:r>
                        <a:rPr lang="en-US" sz="1600" b="0" baseline="0" dirty="0" smtClean="0">
                          <a:latin typeface="+mj-lt"/>
                          <a:cs typeface="Arial" charset="0"/>
                        </a:rPr>
                        <a:t> SQUARE…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  <a:defRPr/>
                      </a:pPr>
                      <a:endParaRPr lang="en-US" sz="1600" b="0" dirty="0" smtClean="0">
                        <a:latin typeface="+mj-lt"/>
                        <a:cs typeface="Arial" charset="0"/>
                      </a:endParaRP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dirty="0" smtClean="0">
                          <a:latin typeface="+mj-lt"/>
                          <a:cs typeface="Arial" charset="0"/>
                        </a:rPr>
                        <a:t>Locate and draw </a:t>
                      </a:r>
                      <a:r>
                        <a:rPr lang="en-US" sz="1600" b="0" baseline="0" dirty="0" smtClean="0">
                          <a:latin typeface="+mj-lt"/>
                          <a:cs typeface="Arial" charset="0"/>
                        </a:rPr>
                        <a:t>a square. 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dirty="0" smtClean="0">
                          <a:latin typeface="+mj-lt"/>
                          <a:cs typeface="Arial" charset="0"/>
                        </a:rPr>
                        <a:t>Figure out a way to cut your shape in half to create two new shapes.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dirty="0" smtClean="0">
                          <a:latin typeface="+mj-lt"/>
                          <a:cs typeface="Arial" charset="0"/>
                        </a:rPr>
                        <a:t>Draw and label your new shapes.</a:t>
                      </a:r>
                    </a:p>
                  </a:txBody>
                  <a:tcPr marT="45717" marB="45717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2. The TRAPEZOID…  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Locate and draw  a trapezoid.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Choose a way to cut this shape into fractional parts to make new shapes.  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Draw  and label the new shapes AND their fractional parts.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Extension: How many sides are there on 20 trapezoids?</a:t>
                      </a:r>
                    </a:p>
                    <a:p>
                      <a:endParaRPr lang="en-US" sz="1800" dirty="0"/>
                    </a:p>
                  </a:txBody>
                  <a:tcPr marT="45717" marB="45717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b="0" dirty="0" smtClean="0"/>
                        <a:t>3.</a:t>
                      </a:r>
                      <a:r>
                        <a:rPr lang="en-US" sz="1800" b="0" baseline="0" dirty="0" smtClean="0"/>
                        <a:t> The </a:t>
                      </a:r>
                    </a:p>
                    <a:p>
                      <a:r>
                        <a:rPr lang="en-US" sz="1800" b="0" baseline="0" dirty="0" smtClean="0"/>
                        <a:t>RHOMBUS...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Locate and draw a rhombus.  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Decide</a:t>
                      </a:r>
                      <a:r>
                        <a:rPr lang="en-US" altLang="en-US" sz="16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way to</a:t>
                      </a: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cut this shape into fractional parts to make new shapes.  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Draw  and label the new shapes.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What other shape category is a rhombus?</a:t>
                      </a:r>
                    </a:p>
                    <a:p>
                      <a:pPr marL="0" indent="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Extension:</a:t>
                      </a:r>
                      <a:r>
                        <a:rPr lang="en-US" altLang="en-US" sz="16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How many sides are there on 45 of this s</a:t>
                      </a:r>
                      <a:r>
                        <a:rPr lang="en-US" altLang="en-US" sz="1600" b="0" i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hape?</a:t>
                      </a:r>
                      <a:endParaRPr lang="en-US" altLang="en-US" sz="1600" b="0" i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marT="45717" marB="45717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4.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The 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TRIANGLE…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Locate and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draw a triangle. </a:t>
                      </a:r>
                      <a:endParaRPr lang="en-US" sz="1600" b="0" i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Determine</a:t>
                      </a:r>
                      <a:r>
                        <a:rPr lang="en-US" sz="1600" b="0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 way to </a:t>
                      </a: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cut this shape into fractional parts to make new shapes.  </a:t>
                      </a:r>
                    </a:p>
                    <a:p>
                      <a:pPr marL="285750" indent="-28575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Draw  and label the new shapes.</a:t>
                      </a:r>
                    </a:p>
                    <a:p>
                      <a:pPr marL="0" indent="0" eaLnBrk="1" hangingPunct="1">
                        <a:spcBef>
                          <a:spcPct val="50000"/>
                        </a:spcBef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Extension: How many sides are there on 38 of this shape?</a:t>
                      </a:r>
                    </a:p>
                  </a:txBody>
                  <a:tcPr marT="45717" marB="45717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8756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  <a:buFontTx/>
                        <a:buNone/>
                      </a:pPr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Performance Task</a:t>
                      </a:r>
                      <a:r>
                        <a:rPr lang="en-US" sz="120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: </a:t>
                      </a:r>
                      <a:r>
                        <a:rPr lang="en-US" altLang="en-US" sz="120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(3 minutes) With a partner, go on a scavenger hunt around the classroom.  You will look for real-life objects that are in a plane shape.  (For example: notebook paper - quadrilateral)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  <a:buFontTx/>
                        <a:buAutoNum type="arabicPeriod"/>
                      </a:pPr>
                      <a:r>
                        <a:rPr lang="en-US" altLang="en-US" sz="120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Make tallies of the number of each shape you see.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  <a:buFontTx/>
                        <a:buAutoNum type="arabicPeriod"/>
                      </a:pPr>
                      <a:r>
                        <a:rPr lang="en-US" altLang="en-US" sz="120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Create two different types of graphs to show your data.  </a:t>
                      </a:r>
                    </a:p>
                    <a:p>
                      <a:pPr eaLnBrk="1" hangingPunct="1">
                        <a:spcBef>
                          <a:spcPct val="50000"/>
                        </a:spcBef>
                        <a:buFontTx/>
                        <a:buAutoNum type="arabicPeriod"/>
                      </a:pPr>
                      <a:r>
                        <a:rPr lang="en-US" altLang="en-US" sz="1200" i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Write four questions that can be answered using your graphs.  Each question should use a different operation.</a:t>
                      </a:r>
                    </a:p>
                    <a:p>
                      <a:endParaRPr lang="en-US" sz="120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5717" marB="45717">
                    <a:lnL w="12700" cmpd="sng">
                      <a:solidFill>
                        <a:srgbClr val="000000"/>
                      </a:solidFill>
                    </a:lnL>
                    <a:lnR w="12700" cmpd="sng">
                      <a:solidFill>
                        <a:srgbClr val="000000"/>
                      </a:solidFill>
                    </a:lnR>
                    <a:lnT w="12700" cmpd="sng">
                      <a:solidFill>
                        <a:srgbClr val="000000"/>
                      </a:solidFill>
                    </a:lnT>
                    <a:lnB w="12700" cmpd="sng">
                      <a:solidFill>
                        <a:srgbClr val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0000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0618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week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DC341-5A19-476D-B358-5F8B730A6B5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4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en-US" smtClean="0"/>
              <a:t>Note to Teacher…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mtClean="0">
                <a:latin typeface="Antique Olive" pitchFamily="34" charset="0"/>
              </a:rPr>
              <a:t>Please give your students a pattern block to complete day 1.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40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800">
                <a:solidFill>
                  <a:srgbClr val="F2F2F2"/>
                </a:solidFill>
                <a:latin typeface="Brush Script MT" panose="03060802040406070304" pitchFamily="66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A279C63-606D-412C-A00E-BB951947E0C2}" type="slidenum">
              <a:rPr lang="en-US" altLang="en-US" sz="1200">
                <a:solidFill>
                  <a:srgbClr val="FFFF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98841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pt000000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1685</Words>
  <Application>Microsoft Office PowerPoint</Application>
  <PresentationFormat>Widescreen</PresentationFormat>
  <Paragraphs>215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Antique Olive</vt:lpstr>
      <vt:lpstr>Arial</vt:lpstr>
      <vt:lpstr>Arial Black</vt:lpstr>
      <vt:lpstr>Bookman Old Style</vt:lpstr>
      <vt:lpstr>Brush Script MT</vt:lpstr>
      <vt:lpstr>Calibri</vt:lpstr>
      <vt:lpstr>Comic Sans MS</vt:lpstr>
      <vt:lpstr>Lucida Calligraphy</vt:lpstr>
      <vt:lpstr>Wingdings</vt:lpstr>
      <vt:lpstr>Ppt0000000</vt:lpstr>
      <vt:lpstr>1_Ppt0000000</vt:lpstr>
      <vt:lpstr>2_Ppt0000000</vt:lpstr>
      <vt:lpstr>January week 1</vt:lpstr>
      <vt:lpstr>Math Corner-Monday</vt:lpstr>
      <vt:lpstr>Math Corner-Tuesday</vt:lpstr>
      <vt:lpstr>Math Corner-Wednesday</vt:lpstr>
      <vt:lpstr>Math Corner-Thursday</vt:lpstr>
      <vt:lpstr>PowerPoint Presentation</vt:lpstr>
      <vt:lpstr>PowerPoint Presentation</vt:lpstr>
      <vt:lpstr>January week 2</vt:lpstr>
      <vt:lpstr>Note to Teacher…</vt:lpstr>
      <vt:lpstr>Math Corner-Tuesday</vt:lpstr>
      <vt:lpstr>Math Corner-Wednesday</vt:lpstr>
      <vt:lpstr>Math Corner-Thursday</vt:lpstr>
      <vt:lpstr>Math Corner-Friday</vt:lpstr>
      <vt:lpstr>January week 3</vt:lpstr>
      <vt:lpstr>Note to Teacher…</vt:lpstr>
      <vt:lpstr>Math Corner-Monday</vt:lpstr>
      <vt:lpstr>Math Corner-Tuesday</vt:lpstr>
      <vt:lpstr>Math Corner-Wednesday</vt:lpstr>
      <vt:lpstr>Math Corner- Thursday</vt:lpstr>
      <vt:lpstr>Math Corner-Friday</vt:lpstr>
      <vt:lpstr>January week 4</vt:lpstr>
      <vt:lpstr>Note to Teacher…</vt:lpstr>
      <vt:lpstr>Math Corner-Monday</vt:lpstr>
      <vt:lpstr>Math Corner-Tuesday</vt:lpstr>
      <vt:lpstr>Math Corner-Wednesday</vt:lpstr>
      <vt:lpstr>Math Corner-Thursday</vt:lpstr>
      <vt:lpstr>Let’s Review!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week 1</dc:title>
  <dc:creator>Beatrice Holmes</dc:creator>
  <cp:lastModifiedBy>Beatrice Holmes</cp:lastModifiedBy>
  <cp:revision>6</cp:revision>
  <dcterms:created xsi:type="dcterms:W3CDTF">2016-01-05T01:48:51Z</dcterms:created>
  <dcterms:modified xsi:type="dcterms:W3CDTF">2017-01-27T23:54:23Z</dcterms:modified>
</cp:coreProperties>
</file>